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déplacer la diapo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502BB18F-FB20-4361-B994-C7FECC5A13D4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577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12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8ECD096-CCE7-4F1E-887B-DE785E9F992F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047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fr-FR" sz="1600" b="1" strike="noStrike" spc="-1">
                <a:latin typeface="Comic Sans MS"/>
              </a:rPr>
              <a:t>Cite le noms de ces spécialités italiennes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12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0E14DB41-0068-44B2-B5D3-A27B468A6611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fr-FR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266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3327596-18B7-4C2C-9D03-58CE40FC3793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t>10/04/2020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D984D49-F68A-40A1-9B0D-CDA61544F5D1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26" Type="http://schemas.openxmlformats.org/officeDocument/2006/relationships/image" Target="../media/image36.png"/><Relationship Id="rId3" Type="http://schemas.openxmlformats.org/officeDocument/2006/relationships/image" Target="../media/image1.jpeg"/><Relationship Id="rId21" Type="http://schemas.openxmlformats.org/officeDocument/2006/relationships/image" Target="../media/image31.jpeg"/><Relationship Id="rId7" Type="http://schemas.openxmlformats.org/officeDocument/2006/relationships/image" Target="../media/image9.pn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5" Type="http://schemas.openxmlformats.org/officeDocument/2006/relationships/image" Target="../media/image16.jpe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10" Type="http://schemas.openxmlformats.org/officeDocument/2006/relationships/image" Target="../media/image20.jpeg"/><Relationship Id="rId19" Type="http://schemas.openxmlformats.org/officeDocument/2006/relationships/image" Target="../media/image29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6"/>
          <p:cNvPicPr/>
          <p:nvPr/>
        </p:nvPicPr>
        <p:blipFill>
          <a:blip r:embed="rId3"/>
          <a:stretch/>
        </p:blipFill>
        <p:spPr>
          <a:xfrm>
            <a:off x="360" y="0"/>
            <a:ext cx="9143640" cy="7000560"/>
          </a:xfrm>
          <a:prstGeom prst="rect">
            <a:avLst/>
          </a:prstGeom>
          <a:ln>
            <a:noFill/>
          </a:ln>
        </p:spPr>
      </p:pic>
      <p:pic>
        <p:nvPicPr>
          <p:cNvPr id="48" name="Picture 4"/>
          <p:cNvPicPr/>
          <p:nvPr/>
        </p:nvPicPr>
        <p:blipFill>
          <a:blip r:embed="rId4"/>
          <a:srcRect l="9449" t="15572" r="9449" b="19819"/>
          <a:stretch/>
        </p:blipFill>
        <p:spPr>
          <a:xfrm>
            <a:off x="4429080" y="142920"/>
            <a:ext cx="4571640" cy="2142720"/>
          </a:xfrm>
          <a:prstGeom prst="rect">
            <a:avLst/>
          </a:prstGeom>
          <a:ln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4572000" y="1071720"/>
            <a:ext cx="4214520" cy="999720"/>
          </a:xfrm>
          <a:prstGeom prst="rect">
            <a:avLst/>
          </a:prstGeom>
          <a:ln>
            <a:rou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4643280" y="1071720"/>
            <a:ext cx="4214520" cy="9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B050"/>
                </a:solidFill>
                <a:latin typeface="Calibri"/>
              </a:rPr>
              <a:t>                         Destination  :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</a:rPr>
              <a:t>           Année Scolaire 2019 / 2020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FF0000"/>
                </a:solidFill>
                <a:latin typeface="Calibri"/>
              </a:rPr>
              <a:t>  BIENVENUE  EN   COURS</a:t>
            </a:r>
            <a:r>
              <a:rPr lang="fr-FR" sz="2000" b="0" strike="noStrike" spc="-1">
                <a:solidFill>
                  <a:srgbClr val="00B050"/>
                </a:solidFill>
                <a:latin typeface="Calibri"/>
              </a:rPr>
              <a:t>  </a:t>
            </a:r>
            <a:r>
              <a:rPr lang="fr-FR" sz="2000" b="0" strike="noStrike" spc="-1">
                <a:solidFill>
                  <a:srgbClr val="FF0000"/>
                </a:solidFill>
                <a:latin typeface="Calibri"/>
              </a:rPr>
              <a:t>D’ ITALIEN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51" name="Picture 20"/>
          <p:cNvPicPr/>
          <p:nvPr/>
        </p:nvPicPr>
        <p:blipFill>
          <a:blip r:embed="rId5"/>
          <a:stretch/>
        </p:blipFill>
        <p:spPr>
          <a:xfrm>
            <a:off x="10080" y="5500800"/>
            <a:ext cx="1213920" cy="1071360"/>
          </a:xfrm>
          <a:prstGeom prst="rect">
            <a:avLst/>
          </a:prstGeom>
          <a:ln>
            <a:noFill/>
          </a:ln>
        </p:spPr>
      </p:pic>
      <p:pic>
        <p:nvPicPr>
          <p:cNvPr id="52" name="Picture 22"/>
          <p:cNvPicPr/>
          <p:nvPr/>
        </p:nvPicPr>
        <p:blipFill>
          <a:blip r:embed="rId6"/>
          <a:stretch/>
        </p:blipFill>
        <p:spPr>
          <a:xfrm>
            <a:off x="1308240" y="5500800"/>
            <a:ext cx="1499760" cy="1071360"/>
          </a:xfrm>
          <a:prstGeom prst="rect">
            <a:avLst/>
          </a:prstGeom>
          <a:ln>
            <a:noFill/>
          </a:ln>
        </p:spPr>
      </p:pic>
      <p:pic>
        <p:nvPicPr>
          <p:cNvPr id="53" name="Picture 24"/>
          <p:cNvPicPr/>
          <p:nvPr/>
        </p:nvPicPr>
        <p:blipFill>
          <a:blip r:embed="rId7"/>
          <a:stretch/>
        </p:blipFill>
        <p:spPr>
          <a:xfrm>
            <a:off x="2892600" y="5544000"/>
            <a:ext cx="1571400" cy="1071360"/>
          </a:xfrm>
          <a:prstGeom prst="rect">
            <a:avLst/>
          </a:prstGeom>
          <a:ln>
            <a:noFill/>
          </a:ln>
        </p:spPr>
      </p:pic>
      <p:pic>
        <p:nvPicPr>
          <p:cNvPr id="54" name="Picture 30"/>
          <p:cNvPicPr/>
          <p:nvPr/>
        </p:nvPicPr>
        <p:blipFill>
          <a:blip r:embed="rId8"/>
          <a:stretch/>
        </p:blipFill>
        <p:spPr>
          <a:xfrm>
            <a:off x="4608000" y="5552640"/>
            <a:ext cx="1428480" cy="1071360"/>
          </a:xfrm>
          <a:prstGeom prst="rect">
            <a:avLst/>
          </a:prstGeom>
          <a:ln>
            <a:noFill/>
          </a:ln>
        </p:spPr>
      </p:pic>
      <p:sp>
        <p:nvSpPr>
          <p:cNvPr id="55" name="CustomShape 3"/>
          <p:cNvSpPr/>
          <p:nvPr/>
        </p:nvSpPr>
        <p:spPr>
          <a:xfrm>
            <a:off x="214200" y="504000"/>
            <a:ext cx="3928680" cy="237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6" name="Picture 16"/>
          <p:cNvPicPr/>
          <p:nvPr/>
        </p:nvPicPr>
        <p:blipFill>
          <a:blip r:embed="rId9"/>
          <a:stretch/>
        </p:blipFill>
        <p:spPr>
          <a:xfrm>
            <a:off x="991440" y="946440"/>
            <a:ext cx="2428560" cy="1285560"/>
          </a:xfrm>
          <a:prstGeom prst="rect">
            <a:avLst/>
          </a:prstGeom>
          <a:ln>
            <a:noFill/>
          </a:ln>
        </p:spPr>
      </p:pic>
      <p:sp>
        <p:nvSpPr>
          <p:cNvPr id="57" name="CustomShape 4"/>
          <p:cNvSpPr/>
          <p:nvPr/>
        </p:nvSpPr>
        <p:spPr>
          <a:xfrm>
            <a:off x="285840" y="571320"/>
            <a:ext cx="3785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               </a:t>
            </a:r>
            <a:r>
              <a:rPr lang="fr-FR" sz="1800" b="1" strike="noStrike" spc="-1">
                <a:solidFill>
                  <a:srgbClr val="92D050"/>
                </a:solidFill>
                <a:latin typeface="Calibri"/>
              </a:rPr>
              <a:t>uno, nove, cinque, tre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8" name="CustomShape 5"/>
          <p:cNvSpPr/>
          <p:nvPr/>
        </p:nvSpPr>
        <p:spPr>
          <a:xfrm>
            <a:off x="462240" y="2227320"/>
            <a:ext cx="37857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          </a:t>
            </a:r>
            <a:r>
              <a:rPr lang="fr-FR" sz="1800" b="1" strike="noStrike" spc="-1">
                <a:solidFill>
                  <a:srgbClr val="92D050"/>
                </a:solidFill>
                <a:latin typeface="Calibri"/>
              </a:rPr>
              <a:t>due, quattro, otto, dieci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59" name="CustomShape 6"/>
          <p:cNvSpPr/>
          <p:nvPr/>
        </p:nvSpPr>
        <p:spPr>
          <a:xfrm>
            <a:off x="214200" y="1368000"/>
            <a:ext cx="713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2D050"/>
                </a:solidFill>
                <a:latin typeface="Calibri"/>
              </a:rPr>
              <a:t>sette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60" name="CustomShape 7"/>
          <p:cNvSpPr/>
          <p:nvPr/>
        </p:nvSpPr>
        <p:spPr>
          <a:xfrm>
            <a:off x="3357720" y="1363320"/>
            <a:ext cx="7138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92D050"/>
                </a:solidFill>
                <a:latin typeface="Calibri"/>
              </a:rPr>
              <a:t>  sei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61" name="Picture 2"/>
          <p:cNvPicPr/>
          <p:nvPr/>
        </p:nvPicPr>
        <p:blipFill>
          <a:blip r:embed="rId10"/>
          <a:srcRect r="4499"/>
          <a:stretch/>
        </p:blipFill>
        <p:spPr>
          <a:xfrm>
            <a:off x="8072640" y="3320640"/>
            <a:ext cx="944280" cy="1071360"/>
          </a:xfrm>
          <a:prstGeom prst="rect">
            <a:avLst/>
          </a:prstGeom>
          <a:ln>
            <a:noFill/>
          </a:ln>
        </p:spPr>
      </p:pic>
      <p:sp>
        <p:nvSpPr>
          <p:cNvPr id="62" name="CustomShape 8"/>
          <p:cNvSpPr/>
          <p:nvPr/>
        </p:nvSpPr>
        <p:spPr>
          <a:xfrm>
            <a:off x="674640" y="0"/>
            <a:ext cx="3357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        </a:t>
            </a:r>
            <a:r>
              <a:rPr lang="fr-FR" sz="2000" b="1" u="sng" strike="noStrike" spc="-1">
                <a:solidFill>
                  <a:srgbClr val="000000"/>
                </a:solidFill>
                <a:uFillTx/>
                <a:latin typeface="Calibri"/>
              </a:rPr>
              <a:t>Compte en italien</a:t>
            </a:r>
            <a:r>
              <a:rPr lang="fr-FR" sz="2000" b="1" strike="noStrike" spc="-1">
                <a:solidFill>
                  <a:srgbClr val="000000"/>
                </a:solidFill>
                <a:latin typeface="Calibri"/>
              </a:rPr>
              <a:t> !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63" name="CustomShape 9"/>
          <p:cNvSpPr/>
          <p:nvPr/>
        </p:nvSpPr>
        <p:spPr>
          <a:xfrm flipV="1">
            <a:off x="0" y="6861240"/>
            <a:ext cx="47145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Calibri"/>
              </a:rPr>
              <a:t>   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64" name="CustomShape 10"/>
          <p:cNvSpPr/>
          <p:nvPr/>
        </p:nvSpPr>
        <p:spPr>
          <a:xfrm>
            <a:off x="12240" y="2946240"/>
            <a:ext cx="521460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u="sng" strike="noStrike" spc="-1">
                <a:solidFill>
                  <a:srgbClr val="000000"/>
                </a:solidFill>
                <a:uFillTx/>
                <a:latin typeface="Calibri"/>
              </a:rPr>
              <a:t>Trouve les couleurs du drapeau italien</a:t>
            </a:r>
            <a:r>
              <a:rPr lang="fr-FR" sz="2000" b="1" strike="noStrike" spc="-1">
                <a:solidFill>
                  <a:srgbClr val="000000"/>
                </a:solidFill>
                <a:latin typeface="Calibri"/>
              </a:rPr>
              <a:t>.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1" u="sng" strike="noStrike" spc="-1">
                <a:solidFill>
                  <a:srgbClr val="000000"/>
                </a:solidFill>
                <a:uFillTx/>
                <a:latin typeface="Calibri"/>
              </a:rPr>
              <a:t>A quels ingrédients italiens correspondent-ils</a:t>
            </a:r>
            <a:r>
              <a:rPr lang="fr-FR" sz="2000" b="1" strike="noStrike" spc="-1">
                <a:solidFill>
                  <a:srgbClr val="000000"/>
                </a:solidFill>
                <a:latin typeface="Calibri"/>
              </a:rPr>
              <a:t> ? 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65" name="CustomShape 11"/>
          <p:cNvSpPr/>
          <p:nvPr/>
        </p:nvSpPr>
        <p:spPr>
          <a:xfrm>
            <a:off x="2376000" y="3614400"/>
            <a:ext cx="185688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C00000"/>
                </a:solidFill>
                <a:latin typeface="Calibri"/>
              </a:rPr>
              <a:t>  ROSSO</a:t>
            </a:r>
            <a:endParaRPr lang="fr-FR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1" strike="noStrike" spc="-1">
                <a:latin typeface="Calibri"/>
              </a:rPr>
              <a:t>                   </a:t>
            </a:r>
            <a:r>
              <a:rPr lang="fr-FR" sz="1800" b="1" strike="noStrike" spc="-1">
                <a:solidFill>
                  <a:srgbClr val="00B050"/>
                </a:solidFill>
                <a:latin typeface="Calibri"/>
              </a:rPr>
              <a:t>           </a:t>
            </a:r>
            <a:r>
              <a:rPr lang="fr-FR" sz="1800" b="1" strike="noStrike" spc="-1">
                <a:latin typeface="Calibri"/>
              </a:rPr>
              <a:t>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66" name="CustomShape 12"/>
          <p:cNvSpPr/>
          <p:nvPr/>
        </p:nvSpPr>
        <p:spPr>
          <a:xfrm>
            <a:off x="3672000" y="3888000"/>
            <a:ext cx="14284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1" strike="noStrike" spc="-1">
                <a:solidFill>
                  <a:srgbClr val="007033"/>
                </a:solidFill>
                <a:latin typeface="Calibri"/>
              </a:rPr>
              <a:t> VERDE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67" name="CustomShape 13"/>
          <p:cNvSpPr/>
          <p:nvPr/>
        </p:nvSpPr>
        <p:spPr>
          <a:xfrm>
            <a:off x="2317320" y="4163040"/>
            <a:ext cx="164268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FFFFFF"/>
                </a:solidFill>
                <a:latin typeface="Calibri"/>
              </a:rPr>
              <a:t>   BIANCO</a:t>
            </a:r>
            <a:endParaRPr lang="fr-FR" sz="2800" b="0" strike="noStrike" spc="-1">
              <a:latin typeface="Arial"/>
            </a:endParaRPr>
          </a:p>
        </p:txBody>
      </p:sp>
      <p:pic>
        <p:nvPicPr>
          <p:cNvPr id="68" name="Picture 28"/>
          <p:cNvPicPr/>
          <p:nvPr/>
        </p:nvPicPr>
        <p:blipFill>
          <a:blip r:embed="rId11"/>
          <a:stretch/>
        </p:blipFill>
        <p:spPr>
          <a:xfrm>
            <a:off x="0" y="5040000"/>
            <a:ext cx="3085920" cy="128160"/>
          </a:xfrm>
          <a:prstGeom prst="rect">
            <a:avLst/>
          </a:prstGeom>
          <a:ln>
            <a:noFill/>
          </a:ln>
        </p:spPr>
      </p:pic>
      <p:pic>
        <p:nvPicPr>
          <p:cNvPr id="69" name="Picture 28"/>
          <p:cNvPicPr/>
          <p:nvPr/>
        </p:nvPicPr>
        <p:blipFill>
          <a:blip r:embed="rId11"/>
          <a:stretch/>
        </p:blipFill>
        <p:spPr>
          <a:xfrm>
            <a:off x="2962080" y="5040000"/>
            <a:ext cx="3085920" cy="128160"/>
          </a:xfrm>
          <a:prstGeom prst="rect">
            <a:avLst/>
          </a:prstGeom>
          <a:ln>
            <a:noFill/>
          </a:ln>
        </p:spPr>
      </p:pic>
      <p:pic>
        <p:nvPicPr>
          <p:cNvPr id="70" name="Picture 28"/>
          <p:cNvPicPr/>
          <p:nvPr/>
        </p:nvPicPr>
        <p:blipFill>
          <a:blip r:embed="rId11"/>
          <a:stretch/>
        </p:blipFill>
        <p:spPr>
          <a:xfrm>
            <a:off x="5986080" y="5040000"/>
            <a:ext cx="3085920" cy="128160"/>
          </a:xfrm>
          <a:prstGeom prst="rect">
            <a:avLst/>
          </a:prstGeom>
          <a:ln>
            <a:noFill/>
          </a:ln>
        </p:spPr>
      </p:pic>
      <p:pic>
        <p:nvPicPr>
          <p:cNvPr id="71" name="Picture 6"/>
          <p:cNvPicPr/>
          <p:nvPr/>
        </p:nvPicPr>
        <p:blipFill>
          <a:blip r:embed="rId12"/>
          <a:srcRect l="4262" t="15001" r="25955"/>
          <a:stretch/>
        </p:blipFill>
        <p:spPr>
          <a:xfrm>
            <a:off x="6264000" y="2963160"/>
            <a:ext cx="1642680" cy="1356840"/>
          </a:xfrm>
          <a:prstGeom prst="rect">
            <a:avLst/>
          </a:prstGeom>
          <a:ln>
            <a:noFill/>
          </a:ln>
        </p:spPr>
      </p:pic>
      <p:sp>
        <p:nvSpPr>
          <p:cNvPr id="72" name="CustomShape 14"/>
          <p:cNvSpPr/>
          <p:nvPr/>
        </p:nvSpPr>
        <p:spPr>
          <a:xfrm>
            <a:off x="5112000" y="2382480"/>
            <a:ext cx="3928680" cy="42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b="1" strike="noStrike" spc="-1">
                <a:solidFill>
                  <a:srgbClr val="000000"/>
                </a:solidFill>
                <a:latin typeface="Calibri"/>
              </a:rPr>
              <a:t>      </a:t>
            </a:r>
            <a:r>
              <a:rPr lang="fr-FR" sz="2200" b="1" u="sng" strike="noStrike" spc="-1">
                <a:solidFill>
                  <a:srgbClr val="000000"/>
                </a:solidFill>
                <a:uFillTx/>
                <a:latin typeface="Calibri"/>
              </a:rPr>
              <a:t>L’Italie c’est où</a:t>
            </a:r>
            <a:r>
              <a:rPr lang="fr-FR" sz="2200" b="1" strike="noStrike" spc="-1">
                <a:solidFill>
                  <a:srgbClr val="000000"/>
                </a:solidFill>
                <a:latin typeface="Calibri"/>
              </a:rPr>
              <a:t> ? </a:t>
            </a:r>
            <a:r>
              <a:rPr lang="fr-FR" sz="2200" b="1" u="sng" strike="noStrike" spc="-1">
                <a:solidFill>
                  <a:srgbClr val="000000"/>
                </a:solidFill>
                <a:uFillTx/>
                <a:latin typeface="Calibri"/>
              </a:rPr>
              <a:t>C’est quoi</a:t>
            </a:r>
            <a:r>
              <a:rPr lang="fr-FR" sz="2200" b="1" strike="noStrike" spc="-1">
                <a:solidFill>
                  <a:srgbClr val="000000"/>
                </a:solidFill>
                <a:latin typeface="Calibri"/>
              </a:rPr>
              <a:t> ?</a:t>
            </a:r>
            <a:endParaRPr lang="fr-FR" sz="2200" b="0" strike="noStrike" spc="-1">
              <a:latin typeface="Arial"/>
            </a:endParaRPr>
          </a:p>
        </p:txBody>
      </p:sp>
      <p:pic>
        <p:nvPicPr>
          <p:cNvPr id="73" name="Picture 16"/>
          <p:cNvPicPr/>
          <p:nvPr/>
        </p:nvPicPr>
        <p:blipFill>
          <a:blip r:embed="rId13"/>
          <a:stretch/>
        </p:blipFill>
        <p:spPr>
          <a:xfrm>
            <a:off x="5174280" y="3091680"/>
            <a:ext cx="945720" cy="1372320"/>
          </a:xfrm>
          <a:prstGeom prst="rect">
            <a:avLst/>
          </a:prstGeom>
          <a:ln>
            <a:noFill/>
          </a:ln>
        </p:spPr>
      </p:pic>
      <p:pic>
        <p:nvPicPr>
          <p:cNvPr id="74" name="Picture 6"/>
          <p:cNvPicPr/>
          <p:nvPr/>
        </p:nvPicPr>
        <p:blipFill>
          <a:blip r:embed="rId14"/>
          <a:stretch/>
        </p:blipFill>
        <p:spPr>
          <a:xfrm>
            <a:off x="6130440" y="5544000"/>
            <a:ext cx="1285560" cy="1071360"/>
          </a:xfrm>
          <a:prstGeom prst="rect">
            <a:avLst/>
          </a:prstGeom>
          <a:ln>
            <a:noFill/>
          </a:ln>
        </p:spPr>
      </p:pic>
      <p:pic>
        <p:nvPicPr>
          <p:cNvPr id="75" name="Picture 8"/>
          <p:cNvPicPr/>
          <p:nvPr/>
        </p:nvPicPr>
        <p:blipFill>
          <a:blip r:embed="rId15"/>
          <a:stretch/>
        </p:blipFill>
        <p:spPr>
          <a:xfrm>
            <a:off x="7571880" y="5544000"/>
            <a:ext cx="1356840" cy="1071360"/>
          </a:xfrm>
          <a:prstGeom prst="rect">
            <a:avLst/>
          </a:prstGeom>
          <a:ln>
            <a:noFill/>
          </a:ln>
        </p:spPr>
      </p:pic>
      <p:sp>
        <p:nvSpPr>
          <p:cNvPr id="76" name="CustomShape 15"/>
          <p:cNvSpPr/>
          <p:nvPr/>
        </p:nvSpPr>
        <p:spPr>
          <a:xfrm>
            <a:off x="0" y="5168160"/>
            <a:ext cx="9143640" cy="28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250" b="1" u="sng" strike="noStrike" spc="-1">
                <a:solidFill>
                  <a:srgbClr val="000000"/>
                </a:solidFill>
                <a:uFillTx/>
                <a:latin typeface="Comic Sans MS"/>
              </a:rPr>
              <a:t>Retrouve les monument</a:t>
            </a:r>
            <a:r>
              <a:rPr lang="fr-FR" sz="1250" b="1" strike="noStrike" spc="-1">
                <a:solidFill>
                  <a:srgbClr val="000000"/>
                </a:solidFill>
                <a:latin typeface="Comic Sans MS"/>
              </a:rPr>
              <a:t>: </a:t>
            </a:r>
            <a:r>
              <a:rPr lang="fr-FR" sz="1100" b="1" strike="noStrike" spc="-1">
                <a:solidFill>
                  <a:srgbClr val="000000"/>
                </a:solidFill>
                <a:latin typeface="Comic Sans MS"/>
              </a:rPr>
              <a:t>le pont du Rialto, le Dôme, la Molle Antonelliana, le Colisée, la maison de Juliette, la Tour de Pise</a:t>
            </a:r>
            <a:endParaRPr lang="fr-FR" sz="1100" b="0" strike="noStrike" spc="-1">
              <a:latin typeface="Arial"/>
            </a:endParaRPr>
          </a:p>
        </p:txBody>
      </p:sp>
      <p:pic>
        <p:nvPicPr>
          <p:cNvPr id="77" name="Picture 2"/>
          <p:cNvPicPr/>
          <p:nvPr/>
        </p:nvPicPr>
        <p:blipFill>
          <a:blip r:embed="rId16"/>
          <a:stretch/>
        </p:blipFill>
        <p:spPr>
          <a:xfrm>
            <a:off x="142920" y="3682440"/>
            <a:ext cx="2356920" cy="1285560"/>
          </a:xfrm>
          <a:prstGeom prst="rect">
            <a:avLst/>
          </a:prstGeom>
          <a:ln>
            <a:noFill/>
          </a:ln>
        </p:spPr>
      </p:pic>
      <p:sp>
        <p:nvSpPr>
          <p:cNvPr id="78" name="CustomShape 16"/>
          <p:cNvSpPr/>
          <p:nvPr/>
        </p:nvSpPr>
        <p:spPr>
          <a:xfrm>
            <a:off x="6429240" y="6643800"/>
            <a:ext cx="11426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Comic Sans MS"/>
              </a:rPr>
              <a:t>   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79" name="CustomShape 17"/>
          <p:cNvSpPr/>
          <p:nvPr/>
        </p:nvSpPr>
        <p:spPr>
          <a:xfrm>
            <a:off x="7786800" y="6572160"/>
            <a:ext cx="13568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omic Sans MS"/>
              </a:rPr>
              <a:t> 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80" name="CustomShape 18"/>
          <p:cNvSpPr/>
          <p:nvPr/>
        </p:nvSpPr>
        <p:spPr>
          <a:xfrm>
            <a:off x="4929120" y="6357960"/>
            <a:ext cx="13568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omic Sans MS"/>
              </a:rPr>
              <a:t>               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81" name="CustomShape 19"/>
          <p:cNvSpPr/>
          <p:nvPr/>
        </p:nvSpPr>
        <p:spPr>
          <a:xfrm>
            <a:off x="3000240" y="6572160"/>
            <a:ext cx="1953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omic Sans MS"/>
              </a:rPr>
              <a:t>    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82" name="CustomShape 20"/>
          <p:cNvSpPr/>
          <p:nvPr/>
        </p:nvSpPr>
        <p:spPr>
          <a:xfrm>
            <a:off x="1357200" y="6572160"/>
            <a:ext cx="14997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mic Sans MS"/>
              </a:rPr>
              <a:t>  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83" name="CustomShape 21"/>
          <p:cNvSpPr/>
          <p:nvPr/>
        </p:nvSpPr>
        <p:spPr>
          <a:xfrm>
            <a:off x="0" y="6572160"/>
            <a:ext cx="1285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omic Sans MS"/>
              </a:rPr>
              <a:t>   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285840" y="285840"/>
            <a:ext cx="2356920" cy="499680"/>
          </a:xfrm>
          <a:prstGeom prst="rect">
            <a:avLst/>
          </a:prstGeom>
          <a:solidFill>
            <a:srgbClr val="92D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5" name="Picture 6"/>
          <p:cNvPicPr/>
          <p:nvPr/>
        </p:nvPicPr>
        <p:blipFill>
          <a:blip r:embed="rId3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>
            <a:noFill/>
          </a:ln>
        </p:spPr>
      </p:pic>
      <p:graphicFrame>
        <p:nvGraphicFramePr>
          <p:cNvPr id="86" name="Table 2"/>
          <p:cNvGraphicFramePr/>
          <p:nvPr/>
        </p:nvGraphicFramePr>
        <p:xfrm>
          <a:off x="285840" y="357120"/>
          <a:ext cx="2642760" cy="2974848"/>
        </p:xfrm>
        <a:graphic>
          <a:graphicData uri="http://schemas.openxmlformats.org/drawingml/2006/table">
            <a:tbl>
              <a:tblPr/>
              <a:tblGrid>
                <a:gridCol w="357120"/>
                <a:gridCol w="302760"/>
                <a:gridCol w="329760"/>
                <a:gridCol w="366840"/>
                <a:gridCol w="293400"/>
                <a:gridCol w="330480"/>
                <a:gridCol w="330480"/>
                <a:gridCol w="331920"/>
              </a:tblGrid>
              <a:tr h="33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C</a:t>
                      </a:r>
                      <a:endParaRPr lang="fr-FR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K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E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N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O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R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E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V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</a:tr>
              <a:tr h="33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T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U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R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I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N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Q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C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E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</a:tr>
              <a:tr h="33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G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G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B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N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V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R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N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N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</a:tr>
              <a:tr h="33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R 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C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Y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A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E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G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E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I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</a:tr>
              <a:tr h="33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X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M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J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P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O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M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R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S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</a:tr>
              <a:tr h="33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F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N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A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L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I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M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O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E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</a:tr>
              <a:tr h="339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X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F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O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E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H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H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L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R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</a:tr>
              <a:tr h="340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I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 dirty="0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B</a:t>
                      </a:r>
                      <a:endParaRPr lang="fr-FR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B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S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J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L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F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0" strike="noStrike" spc="-1">
                          <a:solidFill>
                            <a:srgbClr val="003E1C"/>
                          </a:solidFill>
                          <a:latin typeface="Courier New"/>
                          <a:ea typeface="Times New Roman"/>
                        </a:rPr>
                        <a:t>Z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87" name="CustomShape 3"/>
          <p:cNvSpPr/>
          <p:nvPr/>
        </p:nvSpPr>
        <p:spPr>
          <a:xfrm>
            <a:off x="3071880" y="642960"/>
            <a:ext cx="999720" cy="2284920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</a:rPr>
              <a:t>Rome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Turin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</a:rPr>
              <a:t>Milan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Bologne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</a:rPr>
              <a:t>Florence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Naples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</a:rPr>
              <a:t>Vérone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Venise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88" name="CustomShape 4"/>
          <p:cNvSpPr/>
          <p:nvPr/>
        </p:nvSpPr>
        <p:spPr>
          <a:xfrm>
            <a:off x="142920" y="0"/>
            <a:ext cx="4571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600" b="1" u="sng" strike="noStrike" spc="-1">
                <a:solidFill>
                  <a:srgbClr val="000000"/>
                </a:solidFill>
                <a:uFillTx/>
                <a:latin typeface="Calibri"/>
              </a:rPr>
              <a:t>Retrouve les noms de ces grandes villes italiennes</a:t>
            </a:r>
            <a:r>
              <a:rPr lang="fr-FR" sz="1600" b="1" strike="noStrike" spc="-1">
                <a:solidFill>
                  <a:srgbClr val="000000"/>
                </a:solidFill>
                <a:latin typeface="Calibri"/>
              </a:rPr>
              <a:t> :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89" name="CustomShape 5"/>
          <p:cNvSpPr/>
          <p:nvPr/>
        </p:nvSpPr>
        <p:spPr>
          <a:xfrm>
            <a:off x="5572080" y="0"/>
            <a:ext cx="35715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u="sng" strike="noStrike" spc="-1">
                <a:solidFill>
                  <a:srgbClr val="000000"/>
                </a:solidFill>
                <a:uFillTx/>
                <a:latin typeface="Calibri"/>
              </a:rPr>
              <a:t>C’est quoi</a:t>
            </a:r>
            <a:r>
              <a:rPr lang="fr-FR" sz="2000" b="1" strike="noStrike" spc="-1">
                <a:solidFill>
                  <a:srgbClr val="000000"/>
                </a:solidFill>
                <a:latin typeface="Calibri"/>
              </a:rPr>
              <a:t> ? </a:t>
            </a:r>
            <a:r>
              <a:rPr lang="fr-FR" sz="2000" b="1" u="sng" strike="noStrike" spc="-1">
                <a:solidFill>
                  <a:srgbClr val="000000"/>
                </a:solidFill>
                <a:uFillTx/>
                <a:latin typeface="Calibri"/>
              </a:rPr>
              <a:t>C’est qui</a:t>
            </a:r>
            <a:r>
              <a:rPr lang="fr-FR" sz="2000" b="1" strike="noStrike" spc="-1">
                <a:solidFill>
                  <a:srgbClr val="000000"/>
                </a:solidFill>
                <a:latin typeface="Calibri"/>
              </a:rPr>
              <a:t> ?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90" name="CustomShape 6"/>
          <p:cNvSpPr/>
          <p:nvPr/>
        </p:nvSpPr>
        <p:spPr>
          <a:xfrm>
            <a:off x="155520" y="-2925720"/>
            <a:ext cx="3733560" cy="60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1" name="Picture 8"/>
          <p:cNvPicPr/>
          <p:nvPr/>
        </p:nvPicPr>
        <p:blipFill>
          <a:blip r:embed="rId4"/>
          <a:srcRect l="14168" t="4198" r="14168" b="4198"/>
          <a:stretch/>
        </p:blipFill>
        <p:spPr>
          <a:xfrm>
            <a:off x="7715160" y="2571840"/>
            <a:ext cx="1349280" cy="872280"/>
          </a:xfrm>
          <a:prstGeom prst="rect">
            <a:avLst/>
          </a:prstGeom>
          <a:ln>
            <a:noFill/>
          </a:ln>
        </p:spPr>
      </p:pic>
      <p:pic>
        <p:nvPicPr>
          <p:cNvPr id="92" name="Picture 12"/>
          <p:cNvPicPr/>
          <p:nvPr/>
        </p:nvPicPr>
        <p:blipFill>
          <a:blip r:embed="rId5"/>
          <a:stretch/>
        </p:blipFill>
        <p:spPr>
          <a:xfrm>
            <a:off x="6357960" y="1368000"/>
            <a:ext cx="1071360" cy="1488960"/>
          </a:xfrm>
          <a:prstGeom prst="rect">
            <a:avLst/>
          </a:prstGeom>
          <a:ln>
            <a:noFill/>
          </a:ln>
        </p:spPr>
      </p:pic>
      <p:sp>
        <p:nvSpPr>
          <p:cNvPr id="93" name="CustomShape 7"/>
          <p:cNvSpPr/>
          <p:nvPr/>
        </p:nvSpPr>
        <p:spPr>
          <a:xfrm>
            <a:off x="15240" y="3315526"/>
            <a:ext cx="41428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u="sng" strike="noStrike" spc="-1" dirty="0">
                <a:solidFill>
                  <a:srgbClr val="000000"/>
                </a:solidFill>
                <a:uFillTx/>
                <a:latin typeface="Calibri"/>
              </a:rPr>
              <a:t>Remets les lettres dans l’ordre pour saluer en italien</a:t>
            </a:r>
            <a:r>
              <a:rPr lang="fr-FR" sz="2000" b="1" strike="noStrike" spc="-1" dirty="0">
                <a:solidFill>
                  <a:srgbClr val="000000"/>
                </a:solidFill>
                <a:latin typeface="Calibri"/>
              </a:rPr>
              <a:t> (4 mots):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94" name="CustomShape 8"/>
          <p:cNvSpPr/>
          <p:nvPr/>
        </p:nvSpPr>
        <p:spPr>
          <a:xfrm>
            <a:off x="12600" y="3902400"/>
            <a:ext cx="5214600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C00000"/>
                </a:solidFill>
                <a:latin typeface="Calibri Light"/>
              </a:rPr>
              <a:t>a  c  o  i  = ………………..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C00000"/>
                </a:solidFill>
                <a:latin typeface="Calibri Light"/>
              </a:rPr>
              <a:t>n  o  i  b  o  u  o  g  r  n = ……………………………….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C00000"/>
                </a:solidFill>
                <a:latin typeface="Calibri Light"/>
              </a:rPr>
              <a:t>l a s e v = …………………..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200" b="1" strike="noStrike" spc="-1" dirty="0">
                <a:solidFill>
                  <a:srgbClr val="C00000"/>
                </a:solidFill>
                <a:latin typeface="Calibri Light"/>
              </a:rPr>
              <a:t>a r i c r i e v e r d = ……………………………………….</a:t>
            </a:r>
            <a:endParaRPr lang="fr-FR" sz="2200" b="0" strike="noStrike" spc="-1" dirty="0">
              <a:latin typeface="Arial"/>
            </a:endParaRPr>
          </a:p>
        </p:txBody>
      </p:sp>
      <p:pic>
        <p:nvPicPr>
          <p:cNvPr id="95" name="Picture 26"/>
          <p:cNvPicPr/>
          <p:nvPr/>
        </p:nvPicPr>
        <p:blipFill>
          <a:blip r:embed="rId6"/>
          <a:srcRect l="4721" t="12587" r="4721"/>
          <a:stretch/>
        </p:blipFill>
        <p:spPr>
          <a:xfrm>
            <a:off x="7638840" y="1357200"/>
            <a:ext cx="1504800" cy="1089360"/>
          </a:xfrm>
          <a:prstGeom prst="rect">
            <a:avLst/>
          </a:prstGeom>
          <a:ln>
            <a:noFill/>
          </a:ln>
        </p:spPr>
      </p:pic>
      <p:pic>
        <p:nvPicPr>
          <p:cNvPr id="96" name="Picture 28"/>
          <p:cNvPicPr/>
          <p:nvPr/>
        </p:nvPicPr>
        <p:blipFill>
          <a:blip r:embed="rId7"/>
          <a:stretch/>
        </p:blipFill>
        <p:spPr>
          <a:xfrm>
            <a:off x="0" y="5429160"/>
            <a:ext cx="3085920" cy="128160"/>
          </a:xfrm>
          <a:prstGeom prst="rect">
            <a:avLst/>
          </a:prstGeom>
          <a:ln>
            <a:noFill/>
          </a:ln>
        </p:spPr>
      </p:pic>
      <p:pic>
        <p:nvPicPr>
          <p:cNvPr id="97" name="Picture 28"/>
          <p:cNvPicPr/>
          <p:nvPr/>
        </p:nvPicPr>
        <p:blipFill>
          <a:blip r:embed="rId7"/>
          <a:stretch/>
        </p:blipFill>
        <p:spPr>
          <a:xfrm>
            <a:off x="3000240" y="5429160"/>
            <a:ext cx="3085920" cy="128160"/>
          </a:xfrm>
          <a:prstGeom prst="rect">
            <a:avLst/>
          </a:prstGeom>
          <a:ln>
            <a:noFill/>
          </a:ln>
        </p:spPr>
      </p:pic>
      <p:pic>
        <p:nvPicPr>
          <p:cNvPr id="98" name="Picture 28"/>
          <p:cNvPicPr/>
          <p:nvPr/>
        </p:nvPicPr>
        <p:blipFill>
          <a:blip r:embed="rId7"/>
          <a:stretch/>
        </p:blipFill>
        <p:spPr>
          <a:xfrm>
            <a:off x="6058080" y="5429160"/>
            <a:ext cx="3085920" cy="128160"/>
          </a:xfrm>
          <a:prstGeom prst="rect">
            <a:avLst/>
          </a:prstGeom>
          <a:ln>
            <a:noFill/>
          </a:ln>
        </p:spPr>
      </p:pic>
      <p:pic>
        <p:nvPicPr>
          <p:cNvPr id="99" name="Picture 10"/>
          <p:cNvPicPr/>
          <p:nvPr/>
        </p:nvPicPr>
        <p:blipFill>
          <a:blip r:embed="rId8"/>
          <a:stretch/>
        </p:blipFill>
        <p:spPr>
          <a:xfrm>
            <a:off x="8072640" y="0"/>
            <a:ext cx="856800" cy="1285560"/>
          </a:xfrm>
          <a:prstGeom prst="rect">
            <a:avLst/>
          </a:prstGeom>
          <a:ln>
            <a:noFill/>
          </a:ln>
        </p:spPr>
      </p:pic>
      <p:pic>
        <p:nvPicPr>
          <p:cNvPr id="100" name="Picture 12"/>
          <p:cNvPicPr/>
          <p:nvPr/>
        </p:nvPicPr>
        <p:blipFill>
          <a:blip r:embed="rId9"/>
          <a:stretch/>
        </p:blipFill>
        <p:spPr>
          <a:xfrm>
            <a:off x="6357960" y="2928960"/>
            <a:ext cx="1213920" cy="1142640"/>
          </a:xfrm>
          <a:prstGeom prst="rect">
            <a:avLst/>
          </a:prstGeom>
          <a:ln>
            <a:noFill/>
          </a:ln>
        </p:spPr>
      </p:pic>
      <p:sp>
        <p:nvSpPr>
          <p:cNvPr id="101" name="CustomShape 9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2" name="Picture 22"/>
          <p:cNvPicPr/>
          <p:nvPr/>
        </p:nvPicPr>
        <p:blipFill>
          <a:blip r:embed="rId10"/>
          <a:stretch/>
        </p:blipFill>
        <p:spPr>
          <a:xfrm>
            <a:off x="7858080" y="3571920"/>
            <a:ext cx="1190160" cy="1785600"/>
          </a:xfrm>
          <a:prstGeom prst="rect">
            <a:avLst/>
          </a:prstGeom>
          <a:ln>
            <a:noFill/>
          </a:ln>
        </p:spPr>
      </p:pic>
      <p:sp>
        <p:nvSpPr>
          <p:cNvPr id="103" name="CustomShape 10"/>
          <p:cNvSpPr/>
          <p:nvPr/>
        </p:nvSpPr>
        <p:spPr>
          <a:xfrm>
            <a:off x="0" y="5572080"/>
            <a:ext cx="6857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Tx/>
                <a:latin typeface="Comic Sans MS"/>
              </a:rPr>
              <a:t>Cite les noms de ces spécialités italiennes</a:t>
            </a:r>
            <a:r>
              <a:rPr lang="fr-FR" sz="1800" b="1" strike="noStrike" spc="-1">
                <a:solidFill>
                  <a:srgbClr val="000000"/>
                </a:solidFill>
                <a:latin typeface="Comic Sans MS"/>
              </a:rPr>
              <a:t>: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04" name="Picture 24"/>
          <p:cNvPicPr/>
          <p:nvPr/>
        </p:nvPicPr>
        <p:blipFill>
          <a:blip r:embed="rId11"/>
          <a:stretch/>
        </p:blipFill>
        <p:spPr>
          <a:xfrm>
            <a:off x="0" y="5929200"/>
            <a:ext cx="1571400" cy="928440"/>
          </a:xfrm>
          <a:prstGeom prst="rect">
            <a:avLst/>
          </a:prstGeom>
          <a:ln>
            <a:noFill/>
          </a:ln>
        </p:spPr>
      </p:pic>
      <p:pic>
        <p:nvPicPr>
          <p:cNvPr id="105" name="Picture 26"/>
          <p:cNvPicPr/>
          <p:nvPr/>
        </p:nvPicPr>
        <p:blipFill>
          <a:blip r:embed="rId12"/>
          <a:stretch/>
        </p:blipFill>
        <p:spPr>
          <a:xfrm>
            <a:off x="1785960" y="5929200"/>
            <a:ext cx="1571400" cy="928440"/>
          </a:xfrm>
          <a:prstGeom prst="rect">
            <a:avLst/>
          </a:prstGeom>
          <a:ln>
            <a:noFill/>
          </a:ln>
        </p:spPr>
      </p:pic>
      <p:pic>
        <p:nvPicPr>
          <p:cNvPr id="106" name="Picture 28"/>
          <p:cNvPicPr/>
          <p:nvPr/>
        </p:nvPicPr>
        <p:blipFill>
          <a:blip r:embed="rId13"/>
          <a:stretch/>
        </p:blipFill>
        <p:spPr>
          <a:xfrm>
            <a:off x="6429240" y="5643720"/>
            <a:ext cx="1356840" cy="1213920"/>
          </a:xfrm>
          <a:prstGeom prst="rect">
            <a:avLst/>
          </a:prstGeom>
          <a:ln>
            <a:noFill/>
          </a:ln>
        </p:spPr>
      </p:pic>
      <p:pic>
        <p:nvPicPr>
          <p:cNvPr id="107" name="Picture 30"/>
          <p:cNvPicPr/>
          <p:nvPr/>
        </p:nvPicPr>
        <p:blipFill>
          <a:blip r:embed="rId14"/>
          <a:stretch/>
        </p:blipFill>
        <p:spPr>
          <a:xfrm>
            <a:off x="5000760" y="5643720"/>
            <a:ext cx="1285560" cy="1213920"/>
          </a:xfrm>
          <a:prstGeom prst="rect">
            <a:avLst/>
          </a:prstGeom>
          <a:ln>
            <a:noFill/>
          </a:ln>
        </p:spPr>
      </p:pic>
      <p:pic>
        <p:nvPicPr>
          <p:cNvPr id="108" name="Picture 32"/>
          <p:cNvPicPr/>
          <p:nvPr/>
        </p:nvPicPr>
        <p:blipFill>
          <a:blip r:embed="rId15"/>
          <a:stretch/>
        </p:blipFill>
        <p:spPr>
          <a:xfrm>
            <a:off x="7858080" y="5643720"/>
            <a:ext cx="1285560" cy="1213920"/>
          </a:xfrm>
          <a:prstGeom prst="rect">
            <a:avLst/>
          </a:prstGeom>
          <a:ln>
            <a:noFill/>
          </a:ln>
        </p:spPr>
      </p:pic>
      <p:pic>
        <p:nvPicPr>
          <p:cNvPr id="109" name="Picture 36"/>
          <p:cNvPicPr/>
          <p:nvPr/>
        </p:nvPicPr>
        <p:blipFill>
          <a:blip r:embed="rId16"/>
          <a:stretch/>
        </p:blipFill>
        <p:spPr>
          <a:xfrm>
            <a:off x="3429000" y="5929200"/>
            <a:ext cx="1499760" cy="928440"/>
          </a:xfrm>
          <a:prstGeom prst="rect">
            <a:avLst/>
          </a:prstGeom>
          <a:ln>
            <a:noFill/>
          </a:ln>
        </p:spPr>
      </p:pic>
      <p:pic>
        <p:nvPicPr>
          <p:cNvPr id="110" name="Picture 38"/>
          <p:cNvPicPr/>
          <p:nvPr/>
        </p:nvPicPr>
        <p:blipFill>
          <a:blip r:embed="rId17"/>
          <a:stretch/>
        </p:blipFill>
        <p:spPr>
          <a:xfrm>
            <a:off x="0" y="5929200"/>
            <a:ext cx="1713960" cy="928440"/>
          </a:xfrm>
          <a:prstGeom prst="rect">
            <a:avLst/>
          </a:prstGeom>
          <a:ln>
            <a:noFill/>
          </a:ln>
        </p:spPr>
      </p:pic>
      <p:pic>
        <p:nvPicPr>
          <p:cNvPr id="111" name="Picture 40"/>
          <p:cNvPicPr/>
          <p:nvPr/>
        </p:nvPicPr>
        <p:blipFill>
          <a:blip r:embed="rId18"/>
          <a:stretch/>
        </p:blipFill>
        <p:spPr>
          <a:xfrm>
            <a:off x="5000760" y="5643720"/>
            <a:ext cx="1356840" cy="1213920"/>
          </a:xfrm>
          <a:prstGeom prst="rect">
            <a:avLst/>
          </a:prstGeom>
          <a:ln>
            <a:noFill/>
          </a:ln>
        </p:spPr>
      </p:pic>
      <p:pic>
        <p:nvPicPr>
          <p:cNvPr id="112" name="Picture 42"/>
          <p:cNvPicPr/>
          <p:nvPr/>
        </p:nvPicPr>
        <p:blipFill>
          <a:blip r:embed="rId19"/>
          <a:stretch/>
        </p:blipFill>
        <p:spPr>
          <a:xfrm>
            <a:off x="7858080" y="5643720"/>
            <a:ext cx="1285560" cy="1213920"/>
          </a:xfrm>
          <a:prstGeom prst="rect">
            <a:avLst/>
          </a:prstGeom>
          <a:ln>
            <a:noFill/>
          </a:ln>
        </p:spPr>
      </p:pic>
      <p:pic>
        <p:nvPicPr>
          <p:cNvPr id="113" name="Picture 48"/>
          <p:cNvPicPr/>
          <p:nvPr/>
        </p:nvPicPr>
        <p:blipFill>
          <a:blip r:embed="rId20"/>
          <a:stretch/>
        </p:blipFill>
        <p:spPr>
          <a:xfrm>
            <a:off x="3429000" y="5929200"/>
            <a:ext cx="1499760" cy="928440"/>
          </a:xfrm>
          <a:prstGeom prst="rect">
            <a:avLst/>
          </a:prstGeom>
          <a:ln>
            <a:noFill/>
          </a:ln>
        </p:spPr>
      </p:pic>
      <p:pic>
        <p:nvPicPr>
          <p:cNvPr id="114" name="Picture 50"/>
          <p:cNvPicPr/>
          <p:nvPr/>
        </p:nvPicPr>
        <p:blipFill>
          <a:blip r:embed="rId21"/>
          <a:stretch/>
        </p:blipFill>
        <p:spPr>
          <a:xfrm>
            <a:off x="4714920" y="428760"/>
            <a:ext cx="1476000" cy="1071360"/>
          </a:xfrm>
          <a:prstGeom prst="rect">
            <a:avLst/>
          </a:prstGeom>
          <a:ln>
            <a:noFill/>
          </a:ln>
        </p:spPr>
      </p:pic>
      <p:pic>
        <p:nvPicPr>
          <p:cNvPr id="115" name="Picture 52"/>
          <p:cNvPicPr/>
          <p:nvPr/>
        </p:nvPicPr>
        <p:blipFill>
          <a:blip r:embed="rId22"/>
          <a:stretch/>
        </p:blipFill>
        <p:spPr>
          <a:xfrm>
            <a:off x="6500880" y="4143240"/>
            <a:ext cx="928440" cy="1190160"/>
          </a:xfrm>
          <a:prstGeom prst="rect">
            <a:avLst/>
          </a:prstGeom>
          <a:ln>
            <a:noFill/>
          </a:ln>
        </p:spPr>
      </p:pic>
      <p:pic>
        <p:nvPicPr>
          <p:cNvPr id="116" name="Picture 54"/>
          <p:cNvPicPr/>
          <p:nvPr/>
        </p:nvPicPr>
        <p:blipFill>
          <a:blip r:embed="rId23"/>
          <a:stretch/>
        </p:blipFill>
        <p:spPr>
          <a:xfrm>
            <a:off x="5357880" y="3286080"/>
            <a:ext cx="856800" cy="2033280"/>
          </a:xfrm>
          <a:prstGeom prst="rect">
            <a:avLst/>
          </a:prstGeom>
          <a:ln>
            <a:noFill/>
          </a:ln>
        </p:spPr>
      </p:pic>
      <p:pic>
        <p:nvPicPr>
          <p:cNvPr id="117" name="Picture 62"/>
          <p:cNvPicPr/>
          <p:nvPr/>
        </p:nvPicPr>
        <p:blipFill>
          <a:blip r:embed="rId24"/>
          <a:stretch/>
        </p:blipFill>
        <p:spPr>
          <a:xfrm>
            <a:off x="7715160" y="2571840"/>
            <a:ext cx="1356840" cy="856800"/>
          </a:xfrm>
          <a:prstGeom prst="rect">
            <a:avLst/>
          </a:prstGeom>
          <a:ln>
            <a:noFill/>
          </a:ln>
        </p:spPr>
      </p:pic>
      <p:pic>
        <p:nvPicPr>
          <p:cNvPr id="118" name="Picture 64"/>
          <p:cNvPicPr/>
          <p:nvPr/>
        </p:nvPicPr>
        <p:blipFill>
          <a:blip r:embed="rId25"/>
          <a:stretch/>
        </p:blipFill>
        <p:spPr>
          <a:xfrm>
            <a:off x="4714920" y="1643040"/>
            <a:ext cx="1499760" cy="1499760"/>
          </a:xfrm>
          <a:prstGeom prst="rect">
            <a:avLst/>
          </a:prstGeom>
          <a:ln>
            <a:noFill/>
          </a:ln>
        </p:spPr>
      </p:pic>
      <p:pic>
        <p:nvPicPr>
          <p:cNvPr id="119" name="Image 118"/>
          <p:cNvPicPr/>
          <p:nvPr/>
        </p:nvPicPr>
        <p:blipFill>
          <a:blip r:embed="rId26"/>
          <a:stretch/>
        </p:blipFill>
        <p:spPr>
          <a:xfrm>
            <a:off x="6357960" y="425880"/>
            <a:ext cx="1459440" cy="87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258</Words>
  <Application>Microsoft Office PowerPoint</Application>
  <PresentationFormat>Affichage à l'écran (4:3)</PresentationFormat>
  <Paragraphs>106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Courier New</vt:lpstr>
      <vt:lpstr>DejaVu Sans</vt:lpstr>
      <vt:lpstr>Symbol</vt:lpstr>
      <vt:lpstr>Times New Roman</vt:lpstr>
      <vt:lpstr>Wingdings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 certifica che l’alunno/a :  ha frequentato il corso d’italiano durante l’anno 2012/2013 e ha fatto una pizza buonissima il      giungo 2013 </dc:title>
  <dc:subject/>
  <dc:creator>celine</dc:creator>
  <dc:description/>
  <cp:lastModifiedBy>Compte Microsoft</cp:lastModifiedBy>
  <cp:revision>98</cp:revision>
  <dcterms:created xsi:type="dcterms:W3CDTF">2013-06-11T18:18:58Z</dcterms:created>
  <dcterms:modified xsi:type="dcterms:W3CDTF">2020-04-10T07:26:50Z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